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83B87A3-09CD-4E66-B7A8-1BDBC95EDBAA}"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1295862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B87A3-09CD-4E66-B7A8-1BDBC95EDBAA}"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1651393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B87A3-09CD-4E66-B7A8-1BDBC95EDBAA}"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1312070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B87A3-09CD-4E66-B7A8-1BDBC95EDBAA}"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160821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3B87A3-09CD-4E66-B7A8-1BDBC95EDBAA}" type="datetimeFigureOut">
              <a:rPr lang="en-US" smtClean="0"/>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4290630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3B87A3-09CD-4E66-B7A8-1BDBC95EDBAA}"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730760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3B87A3-09CD-4E66-B7A8-1BDBC95EDBAA}" type="datetimeFigureOut">
              <a:rPr lang="en-US" smtClean="0"/>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156845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3B87A3-09CD-4E66-B7A8-1BDBC95EDBAA}" type="datetimeFigureOut">
              <a:rPr lang="en-US" smtClean="0"/>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2349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B87A3-09CD-4E66-B7A8-1BDBC95EDBAA}" type="datetimeFigureOut">
              <a:rPr lang="en-US" smtClean="0"/>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69355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3B87A3-09CD-4E66-B7A8-1BDBC95EDBAA}"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2911884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3B87A3-09CD-4E66-B7A8-1BDBC95EDBAA}" type="datetimeFigureOut">
              <a:rPr lang="en-US" smtClean="0"/>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14BEEA-CF88-4DFB-A458-ADD7BB128C0D}" type="slidenum">
              <a:rPr lang="en-US" smtClean="0"/>
              <a:t>‹#›</a:t>
            </a:fld>
            <a:endParaRPr lang="en-US"/>
          </a:p>
        </p:txBody>
      </p:sp>
    </p:spTree>
    <p:extLst>
      <p:ext uri="{BB962C8B-B14F-4D97-AF65-F5344CB8AC3E}">
        <p14:creationId xmlns:p14="http://schemas.microsoft.com/office/powerpoint/2010/main" val="121654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B87A3-09CD-4E66-B7A8-1BDBC95EDBAA}" type="datetimeFigureOut">
              <a:rPr lang="en-US" smtClean="0"/>
              <a:t>10/24/2017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4BEEA-CF88-4DFB-A458-ADD7BB128C0D}" type="slidenum">
              <a:rPr lang="en-US" smtClean="0"/>
              <a:t>‹#›</a:t>
            </a:fld>
            <a:endParaRPr lang="en-US"/>
          </a:p>
        </p:txBody>
      </p:sp>
    </p:spTree>
    <p:extLst>
      <p:ext uri="{BB962C8B-B14F-4D97-AF65-F5344CB8AC3E}">
        <p14:creationId xmlns:p14="http://schemas.microsoft.com/office/powerpoint/2010/main" val="2830794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Parrot in the Oven</a:t>
            </a:r>
            <a:br>
              <a:rPr lang="en-US"/>
            </a:br>
            <a:r>
              <a:rPr lang="en-US"/>
              <a:t>by: Victor Martinez</a:t>
            </a:r>
          </a:p>
        </p:txBody>
      </p:sp>
      <p:sp>
        <p:nvSpPr>
          <p:cNvPr id="3" name="Subtitle 2"/>
          <p:cNvSpPr>
            <a:spLocks noGrp="1"/>
          </p:cNvSpPr>
          <p:nvPr>
            <p:ph type="subTitle" idx="1"/>
          </p:nvPr>
        </p:nvSpPr>
        <p:spPr/>
        <p:txBody>
          <a:bodyPr/>
          <a:lstStyle/>
          <a:p>
            <a:r>
              <a:rPr lang="en-US"/>
              <a:t>Hannah F</a:t>
            </a:r>
          </a:p>
          <a:p>
            <a:r>
              <a:rPr lang="en-US"/>
              <a:t>Mr. </a:t>
            </a:r>
            <a:r>
              <a:rPr lang="en-US" err="1"/>
              <a:t>Hoering</a:t>
            </a:r>
            <a:endParaRPr lang="en-US"/>
          </a:p>
          <a:p>
            <a:r>
              <a:rPr lang="en-US"/>
              <a:t>Period 1</a:t>
            </a:r>
          </a:p>
        </p:txBody>
      </p:sp>
      <p:pic>
        <p:nvPicPr>
          <p:cNvPr id="4" name="Picture 4" descr="7th Grade - 9th Grade - Multicultural Books">
            <a:extLst>
              <a:ext uri="{FF2B5EF4-FFF2-40B4-BE49-F238E27FC236}">
                <a16:creationId xmlns:a16="http://schemas.microsoft.com/office/drawing/2014/main" id="{560D2273-9F32-490E-A1E6-F584FC308DDD}"/>
              </a:ext>
            </a:extLst>
          </p:cNvPr>
          <p:cNvPicPr>
            <a:picLocks noChangeAspect="1"/>
          </p:cNvPicPr>
          <p:nvPr/>
        </p:nvPicPr>
        <p:blipFill>
          <a:blip r:embed="rId2"/>
          <a:stretch>
            <a:fillRect/>
          </a:stretch>
        </p:blipFill>
        <p:spPr>
          <a:xfrm>
            <a:off x="295388" y="1122363"/>
            <a:ext cx="2559050" cy="4114800"/>
          </a:xfrm>
          <a:prstGeom prst="rect">
            <a:avLst/>
          </a:prstGeom>
        </p:spPr>
      </p:pic>
    </p:spTree>
    <p:extLst>
      <p:ext uri="{BB962C8B-B14F-4D97-AF65-F5344CB8AC3E}">
        <p14:creationId xmlns:p14="http://schemas.microsoft.com/office/powerpoint/2010/main" val="812528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BFED2-92D8-426F-9B9C-D80EF6924A00}"/>
              </a:ext>
            </a:extLst>
          </p:cNvPr>
          <p:cNvSpPr>
            <a:spLocks noGrp="1"/>
          </p:cNvSpPr>
          <p:nvPr>
            <p:ph type="title"/>
          </p:nvPr>
        </p:nvSpPr>
        <p:spPr>
          <a:xfrm>
            <a:off x="2782367" y="0"/>
            <a:ext cx="6715125" cy="1914367"/>
          </a:xfrm>
        </p:spPr>
        <p:txBody>
          <a:bodyPr>
            <a:normAutofit/>
          </a:bodyPr>
          <a:lstStyle/>
          <a:p>
            <a:r>
              <a:rPr lang="en-US"/>
              <a:t>Comparing Parrot in the Oven to Another Novel</a:t>
            </a:r>
          </a:p>
        </p:txBody>
      </p:sp>
      <p:sp>
        <p:nvSpPr>
          <p:cNvPr id="3" name="Content Placeholder 2">
            <a:extLst>
              <a:ext uri="{FF2B5EF4-FFF2-40B4-BE49-F238E27FC236}">
                <a16:creationId xmlns:a16="http://schemas.microsoft.com/office/drawing/2014/main" id="{9BD41854-C2E3-4401-9536-0FE4F6A1905F}"/>
              </a:ext>
            </a:extLst>
          </p:cNvPr>
          <p:cNvSpPr>
            <a:spLocks noGrp="1"/>
          </p:cNvSpPr>
          <p:nvPr>
            <p:ph idx="1"/>
          </p:nvPr>
        </p:nvSpPr>
        <p:spPr/>
        <p:txBody>
          <a:bodyPr vert="horz" lIns="91440" tIns="45720" rIns="91440" bIns="45720" rtlCol="0" anchor="t">
            <a:normAutofit/>
          </a:bodyPr>
          <a:lstStyle/>
          <a:p>
            <a:pPr marL="0" indent="0">
              <a:buNone/>
            </a:pPr>
            <a:r>
              <a:rPr lang="en-US"/>
              <a:t>There are many similarities between the book Parrot in the Oven by Victor Martinez and the book Forged by Fire by Sharon M. Draper. One similarity is both characters are trying to fit in at their school. Another is that both of their fathers are very abusive. One distinct difference is that Manny's father is more verbally abusive and the other kid in the book's father is more physically abusive. </a:t>
            </a:r>
          </a:p>
        </p:txBody>
      </p:sp>
    </p:spTree>
    <p:extLst>
      <p:ext uri="{BB962C8B-B14F-4D97-AF65-F5344CB8AC3E}">
        <p14:creationId xmlns:p14="http://schemas.microsoft.com/office/powerpoint/2010/main" val="1171174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F4F25-51DA-44CF-9C59-A78DF93AA8E1}"/>
              </a:ext>
            </a:extLst>
          </p:cNvPr>
          <p:cNvSpPr>
            <a:spLocks noGrp="1"/>
          </p:cNvSpPr>
          <p:nvPr>
            <p:ph type="title"/>
          </p:nvPr>
        </p:nvSpPr>
        <p:spPr/>
        <p:txBody>
          <a:bodyPr/>
          <a:lstStyle/>
          <a:p>
            <a:r>
              <a:rPr lang="en-US"/>
              <a:t>                 Most Impactful Signpost</a:t>
            </a:r>
          </a:p>
        </p:txBody>
      </p:sp>
      <p:sp>
        <p:nvSpPr>
          <p:cNvPr id="3" name="Content Placeholder 2">
            <a:extLst>
              <a:ext uri="{FF2B5EF4-FFF2-40B4-BE49-F238E27FC236}">
                <a16:creationId xmlns:a16="http://schemas.microsoft.com/office/drawing/2014/main" id="{33D7C8C8-6B33-4286-A4D5-9861D6E61FE7}"/>
              </a:ext>
            </a:extLst>
          </p:cNvPr>
          <p:cNvSpPr>
            <a:spLocks noGrp="1"/>
          </p:cNvSpPr>
          <p:nvPr>
            <p:ph idx="1"/>
          </p:nvPr>
        </p:nvSpPr>
        <p:spPr/>
        <p:txBody>
          <a:bodyPr vert="horz" lIns="91440" tIns="45720" rIns="91440" bIns="45720" rtlCol="0" anchor="t">
            <a:normAutofit/>
          </a:bodyPr>
          <a:lstStyle/>
          <a:p>
            <a:pPr marL="0" indent="0">
              <a:buNone/>
            </a:pPr>
            <a:r>
              <a:rPr lang="en-US"/>
              <a:t>The most impactful signpost I ever found was a contrast and contradiction. The contrast and contradiction was when Manny's father started to work again and started caring for his family more. This signpost led the book to have a happy ending and a breakthrough to a new life for Manny. This signpost also made me wonder why the father did this making me want to read more.</a:t>
            </a:r>
          </a:p>
        </p:txBody>
      </p:sp>
    </p:spTree>
    <p:extLst>
      <p:ext uri="{BB962C8B-B14F-4D97-AF65-F5344CB8AC3E}">
        <p14:creationId xmlns:p14="http://schemas.microsoft.com/office/powerpoint/2010/main" val="129207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FEBBE-F4D7-4952-B177-92A906476B35}"/>
              </a:ext>
            </a:extLst>
          </p:cNvPr>
          <p:cNvSpPr>
            <a:spLocks noGrp="1"/>
          </p:cNvSpPr>
          <p:nvPr>
            <p:ph type="title"/>
          </p:nvPr>
        </p:nvSpPr>
        <p:spPr/>
        <p:txBody>
          <a:bodyPr/>
          <a:lstStyle/>
          <a:p>
            <a:r>
              <a:rPr lang="en-US"/>
              <a:t>                              Conclusion</a:t>
            </a:r>
          </a:p>
        </p:txBody>
      </p:sp>
      <p:sp>
        <p:nvSpPr>
          <p:cNvPr id="3" name="Content Placeholder 2">
            <a:extLst>
              <a:ext uri="{FF2B5EF4-FFF2-40B4-BE49-F238E27FC236}">
                <a16:creationId xmlns:a16="http://schemas.microsoft.com/office/drawing/2014/main" id="{92463D43-AEDB-431B-8EAB-B100371B146B}"/>
              </a:ext>
            </a:extLst>
          </p:cNvPr>
          <p:cNvSpPr>
            <a:spLocks noGrp="1"/>
          </p:cNvSpPr>
          <p:nvPr>
            <p:ph idx="1"/>
          </p:nvPr>
        </p:nvSpPr>
        <p:spPr/>
        <p:txBody>
          <a:bodyPr vert="horz" lIns="91440" tIns="45720" rIns="91440" bIns="45720" rtlCol="0" anchor="t">
            <a:normAutofit/>
          </a:bodyPr>
          <a:lstStyle/>
          <a:p>
            <a:pPr marL="0" indent="0">
              <a:buNone/>
            </a:pPr>
            <a:r>
              <a:rPr lang="en-US"/>
              <a:t>The most memorable aspect of this novel for me personally is when  the dad realizes he is highly disrespectful to his family by spending all their money on alcohol. I think this novel is important because it helps you to be thankful that you have a good life because some people do not have it as lucky as you. I would recommend this book to people who like books that are realistic fiction because this is all very possible to happen to anyone.</a:t>
            </a:r>
          </a:p>
        </p:txBody>
      </p:sp>
    </p:spTree>
    <p:extLst>
      <p:ext uri="{BB962C8B-B14F-4D97-AF65-F5344CB8AC3E}">
        <p14:creationId xmlns:p14="http://schemas.microsoft.com/office/powerpoint/2010/main" val="233971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Summary</a:t>
            </a:r>
          </a:p>
        </p:txBody>
      </p:sp>
      <p:sp>
        <p:nvSpPr>
          <p:cNvPr id="3" name="Content Placeholder 2"/>
          <p:cNvSpPr>
            <a:spLocks noGrp="1"/>
          </p:cNvSpPr>
          <p:nvPr>
            <p:ph idx="1"/>
          </p:nvPr>
        </p:nvSpPr>
        <p:spPr/>
        <p:txBody>
          <a:bodyPr/>
          <a:lstStyle/>
          <a:p>
            <a:pPr marL="0" indent="0">
              <a:buNone/>
            </a:pPr>
            <a:r>
              <a:rPr lang="en-US"/>
              <a:t>Several events and lessons take place in the novel Parrot in the Oven.  Manny is a teenager that attends a high school near the Sierra Desert in the late 1990s. He has an average life…… if you  would call it that. His father wastes all the money they have on alcohol  and gambling. Manny’s mother is so upset with her husband that she spends all her time cleaning the house to try and keep her mind off it. Manny spends all of his time watching his younger siblings or once in awhile getting beat up by the Garcia brothers. As you can see Manny has a very rough life.</a:t>
            </a:r>
          </a:p>
        </p:txBody>
      </p:sp>
    </p:spTree>
    <p:extLst>
      <p:ext uri="{BB962C8B-B14F-4D97-AF65-F5344CB8AC3E}">
        <p14:creationId xmlns:p14="http://schemas.microsoft.com/office/powerpoint/2010/main" val="210827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t;strong&gt;Mountain&lt;/strong&gt; 03 by MisterAibo on DeviantAr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965" y="1498504"/>
            <a:ext cx="10058400" cy="5657850"/>
          </a:xfrm>
          <a:prstGeom prst="rect">
            <a:avLst/>
          </a:prstGeom>
        </p:spPr>
      </p:pic>
      <p:sp>
        <p:nvSpPr>
          <p:cNvPr id="7" name="TextBox 6"/>
          <p:cNvSpPr txBox="1"/>
          <p:nvPr/>
        </p:nvSpPr>
        <p:spPr>
          <a:xfrm>
            <a:off x="83404" y="5283591"/>
            <a:ext cx="4185151" cy="830997"/>
          </a:xfrm>
          <a:prstGeom prst="rect">
            <a:avLst/>
          </a:prstGeom>
          <a:noFill/>
        </p:spPr>
        <p:txBody>
          <a:bodyPr wrap="square" rtlCol="0">
            <a:spAutoFit/>
          </a:bodyPr>
          <a:lstStyle/>
          <a:p>
            <a:r>
              <a:rPr lang="en-US" sz="2400"/>
              <a:t>Manny gets beat up by the Garcia brothers</a:t>
            </a:r>
          </a:p>
        </p:txBody>
      </p:sp>
      <p:sp>
        <p:nvSpPr>
          <p:cNvPr id="2" name="TextBox 1"/>
          <p:cNvSpPr txBox="1"/>
          <p:nvPr/>
        </p:nvSpPr>
        <p:spPr>
          <a:xfrm>
            <a:off x="83404" y="4705673"/>
            <a:ext cx="4336444" cy="461665"/>
          </a:xfrm>
          <a:prstGeom prst="rect">
            <a:avLst/>
          </a:prstGeom>
          <a:noFill/>
        </p:spPr>
        <p:txBody>
          <a:bodyPr wrap="none" rtlCol="0">
            <a:spAutoFit/>
          </a:bodyPr>
          <a:lstStyle/>
          <a:p>
            <a:r>
              <a:rPr lang="en-US" sz="2400"/>
              <a:t>Manny and </a:t>
            </a:r>
            <a:r>
              <a:rPr lang="en-US" sz="2400" err="1"/>
              <a:t>Nardo</a:t>
            </a:r>
            <a:r>
              <a:rPr lang="en-US" sz="2400"/>
              <a:t> work in a  field</a:t>
            </a:r>
          </a:p>
        </p:txBody>
      </p:sp>
      <p:sp>
        <p:nvSpPr>
          <p:cNvPr id="5" name="TextBox 4"/>
          <p:cNvSpPr txBox="1"/>
          <p:nvPr/>
        </p:nvSpPr>
        <p:spPr>
          <a:xfrm>
            <a:off x="92365" y="3704465"/>
            <a:ext cx="4630496" cy="830997"/>
          </a:xfrm>
          <a:prstGeom prst="rect">
            <a:avLst/>
          </a:prstGeom>
          <a:noFill/>
        </p:spPr>
        <p:txBody>
          <a:bodyPr wrap="square" rtlCol="0">
            <a:spAutoFit/>
          </a:bodyPr>
          <a:lstStyle/>
          <a:p>
            <a:r>
              <a:rPr lang="en-US" sz="2400"/>
              <a:t>Manny wants to transfer to a different school</a:t>
            </a:r>
          </a:p>
        </p:txBody>
      </p:sp>
      <p:sp>
        <p:nvSpPr>
          <p:cNvPr id="8" name="TextBox 7"/>
          <p:cNvSpPr txBox="1"/>
          <p:nvPr/>
        </p:nvSpPr>
        <p:spPr>
          <a:xfrm>
            <a:off x="113813" y="3065520"/>
            <a:ext cx="4124334" cy="461665"/>
          </a:xfrm>
          <a:prstGeom prst="rect">
            <a:avLst/>
          </a:prstGeom>
          <a:noFill/>
        </p:spPr>
        <p:txBody>
          <a:bodyPr wrap="none" rtlCol="0">
            <a:spAutoFit/>
          </a:bodyPr>
          <a:lstStyle/>
          <a:p>
            <a:r>
              <a:rPr lang="en-US" sz="2400"/>
              <a:t>Manny joins the wrestling team</a:t>
            </a:r>
          </a:p>
        </p:txBody>
      </p:sp>
      <p:sp>
        <p:nvSpPr>
          <p:cNvPr id="9" name="Rectangle 8"/>
          <p:cNvSpPr/>
          <p:nvPr/>
        </p:nvSpPr>
        <p:spPr>
          <a:xfrm>
            <a:off x="92365" y="6217950"/>
            <a:ext cx="2532040" cy="461665"/>
          </a:xfrm>
          <a:prstGeom prst="rect">
            <a:avLst/>
          </a:prstGeom>
        </p:spPr>
        <p:txBody>
          <a:bodyPr wrap="none">
            <a:spAutoFit/>
          </a:bodyPr>
          <a:lstStyle/>
          <a:p>
            <a:r>
              <a:rPr lang="en-US" sz="2400" err="1"/>
              <a:t>Nardo</a:t>
            </a:r>
            <a:r>
              <a:rPr lang="en-US" sz="2400"/>
              <a:t> quits his job</a:t>
            </a:r>
          </a:p>
        </p:txBody>
      </p:sp>
      <p:sp>
        <p:nvSpPr>
          <p:cNvPr id="10" name="TextBox 9"/>
          <p:cNvSpPr txBox="1"/>
          <p:nvPr/>
        </p:nvSpPr>
        <p:spPr>
          <a:xfrm>
            <a:off x="1979828" y="1499026"/>
            <a:ext cx="3471528" cy="461665"/>
          </a:xfrm>
          <a:prstGeom prst="rect">
            <a:avLst/>
          </a:prstGeom>
          <a:noFill/>
        </p:spPr>
        <p:txBody>
          <a:bodyPr wrap="none" rtlCol="0">
            <a:spAutoFit/>
          </a:bodyPr>
          <a:lstStyle/>
          <a:p>
            <a:r>
              <a:rPr lang="en-US" sz="2400"/>
              <a:t>Manny almost shoots Pedi</a:t>
            </a:r>
          </a:p>
        </p:txBody>
      </p:sp>
      <p:sp>
        <p:nvSpPr>
          <p:cNvPr id="11" name="TextBox 10"/>
          <p:cNvSpPr txBox="1"/>
          <p:nvPr/>
        </p:nvSpPr>
        <p:spPr>
          <a:xfrm>
            <a:off x="4596078" y="837893"/>
            <a:ext cx="3268844" cy="461665"/>
          </a:xfrm>
          <a:prstGeom prst="rect">
            <a:avLst/>
          </a:prstGeom>
          <a:noFill/>
        </p:spPr>
        <p:txBody>
          <a:bodyPr wrap="none" rtlCol="0">
            <a:spAutoFit/>
          </a:bodyPr>
          <a:lstStyle/>
          <a:p>
            <a:r>
              <a:rPr lang="en-US" sz="2400"/>
              <a:t>Magda has a miscarriage</a:t>
            </a:r>
          </a:p>
        </p:txBody>
      </p:sp>
      <p:sp>
        <p:nvSpPr>
          <p:cNvPr id="12" name="TextBox 11"/>
          <p:cNvSpPr txBox="1"/>
          <p:nvPr/>
        </p:nvSpPr>
        <p:spPr>
          <a:xfrm>
            <a:off x="1201300" y="2322953"/>
            <a:ext cx="3534301" cy="461665"/>
          </a:xfrm>
          <a:prstGeom prst="rect">
            <a:avLst/>
          </a:prstGeom>
          <a:noFill/>
        </p:spPr>
        <p:txBody>
          <a:bodyPr wrap="none" rtlCol="0">
            <a:spAutoFit/>
          </a:bodyPr>
          <a:lstStyle/>
          <a:p>
            <a:r>
              <a:rPr lang="en-US" sz="2400"/>
              <a:t>Manny’s grandmother dies</a:t>
            </a:r>
          </a:p>
        </p:txBody>
      </p:sp>
      <p:sp>
        <p:nvSpPr>
          <p:cNvPr id="13" name="TextBox 12"/>
          <p:cNvSpPr txBox="1"/>
          <p:nvPr/>
        </p:nvSpPr>
        <p:spPr>
          <a:xfrm>
            <a:off x="6610663" y="1498504"/>
            <a:ext cx="5110373" cy="461665"/>
          </a:xfrm>
          <a:prstGeom prst="rect">
            <a:avLst/>
          </a:prstGeom>
          <a:noFill/>
        </p:spPr>
        <p:txBody>
          <a:bodyPr wrap="none" rtlCol="0">
            <a:spAutoFit/>
          </a:bodyPr>
          <a:lstStyle/>
          <a:p>
            <a:r>
              <a:rPr lang="en-US" sz="2400"/>
              <a:t>Manny is no longer afraid of his mother</a:t>
            </a:r>
          </a:p>
        </p:txBody>
      </p:sp>
      <p:sp>
        <p:nvSpPr>
          <p:cNvPr id="14" name="TextBox 13"/>
          <p:cNvSpPr txBox="1"/>
          <p:nvPr/>
        </p:nvSpPr>
        <p:spPr>
          <a:xfrm>
            <a:off x="6506539" y="2553785"/>
            <a:ext cx="5890780" cy="461665"/>
          </a:xfrm>
          <a:prstGeom prst="rect">
            <a:avLst/>
          </a:prstGeom>
          <a:noFill/>
        </p:spPr>
        <p:txBody>
          <a:bodyPr wrap="none" rtlCol="0">
            <a:spAutoFit/>
          </a:bodyPr>
          <a:lstStyle/>
          <a:p>
            <a:r>
              <a:rPr lang="en-US" sz="2400"/>
              <a:t>Manny goes through an “initiation” for a gang</a:t>
            </a:r>
          </a:p>
        </p:txBody>
      </p:sp>
      <p:sp>
        <p:nvSpPr>
          <p:cNvPr id="15" name="TextBox 14"/>
          <p:cNvSpPr txBox="1"/>
          <p:nvPr/>
        </p:nvSpPr>
        <p:spPr>
          <a:xfrm>
            <a:off x="8401917" y="3296352"/>
            <a:ext cx="2858283" cy="461665"/>
          </a:xfrm>
          <a:prstGeom prst="rect">
            <a:avLst/>
          </a:prstGeom>
          <a:noFill/>
        </p:spPr>
        <p:txBody>
          <a:bodyPr wrap="none" rtlCol="0">
            <a:spAutoFit/>
          </a:bodyPr>
          <a:lstStyle/>
          <a:p>
            <a:r>
              <a:rPr lang="en-US" sz="2400"/>
              <a:t>Manny joins the gang</a:t>
            </a:r>
          </a:p>
        </p:txBody>
      </p:sp>
      <p:sp>
        <p:nvSpPr>
          <p:cNvPr id="16" name="TextBox 15"/>
          <p:cNvSpPr txBox="1"/>
          <p:nvPr/>
        </p:nvSpPr>
        <p:spPr>
          <a:xfrm>
            <a:off x="8962455" y="4096596"/>
            <a:ext cx="2297745" cy="461665"/>
          </a:xfrm>
          <a:prstGeom prst="rect">
            <a:avLst/>
          </a:prstGeom>
          <a:noFill/>
        </p:spPr>
        <p:txBody>
          <a:bodyPr wrap="none" rtlCol="0">
            <a:spAutoFit/>
          </a:bodyPr>
          <a:lstStyle/>
          <a:p>
            <a:r>
              <a:rPr lang="en-US" sz="2400"/>
              <a:t>Eddie robs a lady</a:t>
            </a:r>
          </a:p>
        </p:txBody>
      </p:sp>
      <p:sp>
        <p:nvSpPr>
          <p:cNvPr id="17" name="TextBox 16"/>
          <p:cNvSpPr txBox="1"/>
          <p:nvPr/>
        </p:nvSpPr>
        <p:spPr>
          <a:xfrm>
            <a:off x="9304863" y="5226353"/>
            <a:ext cx="2887137" cy="461665"/>
          </a:xfrm>
          <a:prstGeom prst="rect">
            <a:avLst/>
          </a:prstGeom>
          <a:noFill/>
        </p:spPr>
        <p:txBody>
          <a:bodyPr wrap="none" rtlCol="0">
            <a:spAutoFit/>
          </a:bodyPr>
          <a:lstStyle/>
          <a:p>
            <a:r>
              <a:rPr lang="en-US" sz="2400"/>
              <a:t>Manny quits the gang</a:t>
            </a:r>
          </a:p>
        </p:txBody>
      </p:sp>
    </p:spTree>
    <p:extLst>
      <p:ext uri="{BB962C8B-B14F-4D97-AF65-F5344CB8AC3E}">
        <p14:creationId xmlns:p14="http://schemas.microsoft.com/office/powerpoint/2010/main" val="3921126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Setting</a:t>
            </a:r>
          </a:p>
        </p:txBody>
      </p:sp>
      <p:sp>
        <p:nvSpPr>
          <p:cNvPr id="3" name="Content Placeholder 2"/>
          <p:cNvSpPr>
            <a:spLocks noGrp="1"/>
          </p:cNvSpPr>
          <p:nvPr>
            <p:ph idx="1"/>
          </p:nvPr>
        </p:nvSpPr>
        <p:spPr/>
        <p:txBody>
          <a:bodyPr/>
          <a:lstStyle/>
          <a:p>
            <a:pPr marL="0" indent="0">
              <a:buNone/>
            </a:pPr>
            <a:r>
              <a:rPr lang="en-US"/>
              <a:t>The book Parrot in the Oven takes place in the late 1990s, near Salt Lake City, Utah. The weather is usually scorching hot and humid. The author’s attitude toward the audience is not directly stated in the book, but by using context clues, I can infer that the author was trying to make the audience satisfied with every chapter. Many people like when a book is suspenseful because then there is usually a plot twist. The author’s attitude makes it so there is only a small amount of suspense, but just enough to where there is still a plot twist here and there.</a:t>
            </a:r>
          </a:p>
        </p:txBody>
      </p:sp>
    </p:spTree>
    <p:extLst>
      <p:ext uri="{BB962C8B-B14F-4D97-AF65-F5344CB8AC3E}">
        <p14:creationId xmlns:p14="http://schemas.microsoft.com/office/powerpoint/2010/main" val="3372357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Main Character Details</a:t>
            </a:r>
          </a:p>
        </p:txBody>
      </p:sp>
      <p:sp>
        <p:nvSpPr>
          <p:cNvPr id="3" name="Content Placeholder 2"/>
          <p:cNvSpPr>
            <a:spLocks noGrp="1"/>
          </p:cNvSpPr>
          <p:nvPr>
            <p:ph idx="1"/>
          </p:nvPr>
        </p:nvSpPr>
        <p:spPr/>
        <p:txBody>
          <a:bodyPr/>
          <a:lstStyle/>
          <a:p>
            <a:pPr marL="0" indent="0">
              <a:buNone/>
            </a:pPr>
            <a:r>
              <a:rPr lang="en-US"/>
              <a:t>The main character in this book is Manny. I will start off by saying that the point of view in this book is first person. This effects the book greatly because it shows more of how Manny feels and his thoughts, rather than if it were to be in 2</a:t>
            </a:r>
            <a:r>
              <a:rPr lang="en-US" baseline="30000"/>
              <a:t>nd</a:t>
            </a:r>
            <a:r>
              <a:rPr lang="en-US"/>
              <a:t> or 3</a:t>
            </a:r>
            <a:r>
              <a:rPr lang="en-US" baseline="30000"/>
              <a:t>rd</a:t>
            </a:r>
            <a:r>
              <a:rPr lang="en-US"/>
              <a:t> person. There are not very many influences on this character. One character that does influence Manny however is his brother Bernardo. The influence Bernardo has on Manny is Manny goes and works with Bernardo. Manny has several good characteristics such as, kindness, courage, bravery, etc. </a:t>
            </a:r>
          </a:p>
        </p:txBody>
      </p:sp>
    </p:spTree>
    <p:extLst>
      <p:ext uri="{BB962C8B-B14F-4D97-AF65-F5344CB8AC3E}">
        <p14:creationId xmlns:p14="http://schemas.microsoft.com/office/powerpoint/2010/main" val="153699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52EB9-6DD1-496C-A06E-3EF63D844F39}"/>
              </a:ext>
            </a:extLst>
          </p:cNvPr>
          <p:cNvSpPr>
            <a:spLocks noGrp="1"/>
          </p:cNvSpPr>
          <p:nvPr>
            <p:ph type="title"/>
          </p:nvPr>
        </p:nvSpPr>
        <p:spPr/>
        <p:txBody>
          <a:bodyPr/>
          <a:lstStyle/>
          <a:p>
            <a:r>
              <a:rPr lang="en-US"/>
              <a:t>                              Main Conflict</a:t>
            </a:r>
          </a:p>
        </p:txBody>
      </p:sp>
      <p:sp>
        <p:nvSpPr>
          <p:cNvPr id="3" name="Content Placeholder 2">
            <a:extLst>
              <a:ext uri="{FF2B5EF4-FFF2-40B4-BE49-F238E27FC236}">
                <a16:creationId xmlns:a16="http://schemas.microsoft.com/office/drawing/2014/main" id="{25AA8D91-5614-454B-BE17-7E316E9A0D76}"/>
              </a:ext>
            </a:extLst>
          </p:cNvPr>
          <p:cNvSpPr>
            <a:spLocks noGrp="1"/>
          </p:cNvSpPr>
          <p:nvPr>
            <p:ph idx="1"/>
          </p:nvPr>
        </p:nvSpPr>
        <p:spPr/>
        <p:txBody>
          <a:bodyPr vert="horz" lIns="91440" tIns="45720" rIns="91440" bIns="45720" rtlCol="0" anchor="t">
            <a:normAutofit/>
          </a:bodyPr>
          <a:lstStyle/>
          <a:p>
            <a:pPr marL="0" indent="0">
              <a:buNone/>
            </a:pPr>
            <a:r>
              <a:rPr lang="en-US"/>
              <a:t>The main conflict of the book Parrot in the Oven is Manny's father not treating his family right. According to the book, Manny's dad spends most of his days drinking beer and gambling at Rico's Pool House. He never has a constant job because he gets fired for showing up to work drunk. The money he does earn , however, is wasted away while he is amongst his buddies gambling and drinking. The way the family gets there money and is able to earn a living is Nardo works odd jobs around town. This conflict does get resolved because in the end, Manny's father starts working and treating his family well.</a:t>
            </a:r>
          </a:p>
        </p:txBody>
      </p:sp>
      <p:pic>
        <p:nvPicPr>
          <p:cNvPr id="4" name="Picture 4" descr="7th Grade - 9th Grade - Multicultural Books">
            <a:extLst>
              <a:ext uri="{FF2B5EF4-FFF2-40B4-BE49-F238E27FC236}">
                <a16:creationId xmlns:a16="http://schemas.microsoft.com/office/drawing/2014/main" id="{3C1E89C1-BC2D-4607-8933-FDA89B47B221}"/>
              </a:ext>
            </a:extLst>
          </p:cNvPr>
          <p:cNvPicPr>
            <a:picLocks noChangeAspect="1"/>
          </p:cNvPicPr>
          <p:nvPr/>
        </p:nvPicPr>
        <p:blipFill>
          <a:blip r:embed="rId2"/>
          <a:stretch>
            <a:fillRect/>
          </a:stretch>
        </p:blipFill>
        <p:spPr>
          <a:xfrm>
            <a:off x="-1533525" y="-5229225"/>
            <a:ext cx="2559050" cy="4114800"/>
          </a:xfrm>
          <a:prstGeom prst="rect">
            <a:avLst/>
          </a:prstGeom>
        </p:spPr>
      </p:pic>
    </p:spTree>
    <p:extLst>
      <p:ext uri="{BB962C8B-B14F-4D97-AF65-F5344CB8AC3E}">
        <p14:creationId xmlns:p14="http://schemas.microsoft.com/office/powerpoint/2010/main" val="888670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27B0E-76CE-4D57-AF4E-0EBE6C5B39A3}"/>
              </a:ext>
            </a:extLst>
          </p:cNvPr>
          <p:cNvSpPr>
            <a:spLocks noGrp="1"/>
          </p:cNvSpPr>
          <p:nvPr>
            <p:ph type="title"/>
          </p:nvPr>
        </p:nvSpPr>
        <p:spPr/>
        <p:txBody>
          <a:bodyPr/>
          <a:lstStyle/>
          <a:p>
            <a:r>
              <a:rPr lang="en-US"/>
              <a:t>                             Theme #1</a:t>
            </a:r>
          </a:p>
        </p:txBody>
      </p:sp>
      <p:sp>
        <p:nvSpPr>
          <p:cNvPr id="3" name="Content Placeholder 2">
            <a:extLst>
              <a:ext uri="{FF2B5EF4-FFF2-40B4-BE49-F238E27FC236}">
                <a16:creationId xmlns:a16="http://schemas.microsoft.com/office/drawing/2014/main" id="{23B20A3F-10D6-4EA6-B213-6E32C4910C62}"/>
              </a:ext>
            </a:extLst>
          </p:cNvPr>
          <p:cNvSpPr>
            <a:spLocks noGrp="1"/>
          </p:cNvSpPr>
          <p:nvPr>
            <p:ph idx="1"/>
          </p:nvPr>
        </p:nvSpPr>
        <p:spPr/>
        <p:txBody>
          <a:bodyPr vert="horz" lIns="91440" tIns="45720" rIns="91440" bIns="45720" rtlCol="0" anchor="t">
            <a:normAutofit/>
          </a:bodyPr>
          <a:lstStyle/>
          <a:p>
            <a:pPr marL="0" indent="0">
              <a:buNone/>
            </a:pPr>
            <a:r>
              <a:rPr lang="en-US"/>
              <a:t>The first theme in the book is abuse. The things that demonstrate this message in the book is the dad always threatens the family, he also tried to shoot the mom, and at the grandmother's funeral, the dad hit Manny and Nardo with his shoe. Abuse can effect many people. Just because you have problems doesn’t mean you have to take those problems out on somebody else. Abusing can be done verbally and physically. Therefore you can hurt someone mentally and physically.</a:t>
            </a:r>
          </a:p>
        </p:txBody>
      </p:sp>
    </p:spTree>
    <p:extLst>
      <p:ext uri="{BB962C8B-B14F-4D97-AF65-F5344CB8AC3E}">
        <p14:creationId xmlns:p14="http://schemas.microsoft.com/office/powerpoint/2010/main" val="433032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93834-BC22-4A92-AB85-21A8EEDD1A65}"/>
              </a:ext>
            </a:extLst>
          </p:cNvPr>
          <p:cNvSpPr>
            <a:spLocks noGrp="1"/>
          </p:cNvSpPr>
          <p:nvPr>
            <p:ph type="title"/>
          </p:nvPr>
        </p:nvSpPr>
        <p:spPr/>
        <p:txBody>
          <a:bodyPr/>
          <a:lstStyle/>
          <a:p>
            <a:r>
              <a:rPr lang="en-US"/>
              <a:t>                              Theme #2</a:t>
            </a:r>
          </a:p>
        </p:txBody>
      </p:sp>
      <p:sp>
        <p:nvSpPr>
          <p:cNvPr id="3" name="Content Placeholder 2">
            <a:extLst>
              <a:ext uri="{FF2B5EF4-FFF2-40B4-BE49-F238E27FC236}">
                <a16:creationId xmlns:a16="http://schemas.microsoft.com/office/drawing/2014/main" id="{03E01338-85C9-40B9-B6E9-B49EC7FC0E3E}"/>
              </a:ext>
            </a:extLst>
          </p:cNvPr>
          <p:cNvSpPr>
            <a:spLocks noGrp="1"/>
          </p:cNvSpPr>
          <p:nvPr>
            <p:ph idx="1"/>
          </p:nvPr>
        </p:nvSpPr>
        <p:spPr/>
        <p:txBody>
          <a:bodyPr vert="horz" lIns="91440" tIns="45720" rIns="91440" bIns="45720" rtlCol="0" anchor="t">
            <a:normAutofit/>
          </a:bodyPr>
          <a:lstStyle/>
          <a:p>
            <a:pPr marL="0" indent="0">
              <a:buNone/>
            </a:pPr>
            <a:r>
              <a:rPr lang="en-US"/>
              <a:t>The second theme in this book is always do the right thing. The things that demonstrate this theme in the book is when Manny joins the gang, but then quits. This is not the best example, but it shows how close Manny was to getting in trouble. Manny's friend Eddie, who is in the gang robs a lady while Manny is standing there watching. He then followed Eddie to join in to get some money, but the police saw him. In this case Manny was very lucky because one of the people standing there witnessing this told the police Manny was chasing Eddie to stop him. This is a very rare case and shows that this was a very high risk. If that guy wouldn’t have told the police Manny would be in jail because he made the wrong choice. </a:t>
            </a:r>
          </a:p>
        </p:txBody>
      </p:sp>
    </p:spTree>
    <p:extLst>
      <p:ext uri="{BB962C8B-B14F-4D97-AF65-F5344CB8AC3E}">
        <p14:creationId xmlns:p14="http://schemas.microsoft.com/office/powerpoint/2010/main" val="367940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609CF-16FF-4BF2-A795-AB48BFF62D59}"/>
              </a:ext>
            </a:extLst>
          </p:cNvPr>
          <p:cNvSpPr>
            <a:spLocks noGrp="1"/>
          </p:cNvSpPr>
          <p:nvPr>
            <p:ph type="title"/>
          </p:nvPr>
        </p:nvSpPr>
        <p:spPr/>
        <p:txBody>
          <a:bodyPr/>
          <a:lstStyle/>
          <a:p>
            <a:r>
              <a:rPr lang="en-US"/>
              <a:t>                              Theme #3</a:t>
            </a:r>
          </a:p>
        </p:txBody>
      </p:sp>
      <p:sp>
        <p:nvSpPr>
          <p:cNvPr id="3" name="Content Placeholder 2">
            <a:extLst>
              <a:ext uri="{FF2B5EF4-FFF2-40B4-BE49-F238E27FC236}">
                <a16:creationId xmlns:a16="http://schemas.microsoft.com/office/drawing/2014/main" id="{3EDB3237-04C1-42AD-928D-8F617F2CB9F4}"/>
              </a:ext>
            </a:extLst>
          </p:cNvPr>
          <p:cNvSpPr>
            <a:spLocks noGrp="1"/>
          </p:cNvSpPr>
          <p:nvPr>
            <p:ph idx="1"/>
          </p:nvPr>
        </p:nvSpPr>
        <p:spPr/>
        <p:txBody>
          <a:bodyPr vert="horz" lIns="91440" tIns="45720" rIns="91440" bIns="45720" rtlCol="0" anchor="t">
            <a:normAutofit/>
          </a:bodyPr>
          <a:lstStyle/>
          <a:p>
            <a:pPr marL="0" indent="0">
              <a:buNone/>
            </a:pPr>
            <a:r>
              <a:rPr lang="en-US"/>
              <a:t>The third theme in this book is don’t be pressured into anything. A lot of bad things occur because of peer pressure. This is the case with Manny joining the wrestling team and the gang. Manny is pressured to join the wrestling team so he can be noticed by one of the teachers he likes. Manny joins the gang because he wants to kiss a girl he likes, and the gang leader says he can kiss her if he passes the "initiation". Manny is pressured into joining the wrestling team because </a:t>
            </a:r>
            <a:r>
              <a:rPr lang="en-US" err="1"/>
              <a:t>Lencho</a:t>
            </a:r>
            <a:r>
              <a:rPr lang="en-US"/>
              <a:t> says it will get the teachers attention. Manny is pressured into joining the gang because 1: his friend Frankie is in the gang; 2: He wants to "fit in"; and 3: He wants to kiss someone he likes. The theme is never be pressured into anything because it never turns out well or in your favor. </a:t>
            </a:r>
          </a:p>
        </p:txBody>
      </p:sp>
    </p:spTree>
    <p:extLst>
      <p:ext uri="{BB962C8B-B14F-4D97-AF65-F5344CB8AC3E}">
        <p14:creationId xmlns:p14="http://schemas.microsoft.com/office/powerpoint/2010/main" val="2462732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1124</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Parrot in the Oven by: Victor Martinez</vt:lpstr>
      <vt:lpstr>                                 Summary</vt:lpstr>
      <vt:lpstr>PowerPoint Presentation</vt:lpstr>
      <vt:lpstr>                                   Setting</vt:lpstr>
      <vt:lpstr>                   Main Character Details</vt:lpstr>
      <vt:lpstr>                              Main Conflict</vt:lpstr>
      <vt:lpstr>                             Theme #1</vt:lpstr>
      <vt:lpstr>                              Theme #2</vt:lpstr>
      <vt:lpstr>                              Theme #3</vt:lpstr>
      <vt:lpstr>Comparing Parrot in the Oven to Another Novel</vt:lpstr>
      <vt:lpstr>                 Most Impactful Signpost</vt:lpstr>
      <vt:lpstr>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Parrot in the Oven by: Victor Martinez</dc:title>
  <dc:creator>Freimuth,Hannah</dc:creator>
  <cp:lastModifiedBy>Freimuth,Hannah</cp:lastModifiedBy>
  <cp:revision>2</cp:revision>
  <dcterms:modified xsi:type="dcterms:W3CDTF">2017-10-24T12:08:34Z</dcterms:modified>
</cp:coreProperties>
</file>